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6B5F32-164B-4128-9732-D738B8BDEC99}">
  <a:tblStyle styleId="{A86B5F32-164B-4128-9732-D738B8BDEC9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096DF7E-D35F-474C-829C-57874411BA62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5DD2D84-B17E-4EF1-BCAE-E1CF5C36881D}" styleName="Table_2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1BC1721-35F3-4EEA-81F5-A73882D98F78}" styleName="Table_3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3AEED96-C94F-4152-9DCA-866E949B7764}" styleName="Table_4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9C7B936-74EE-4C9A-B5E5-0E474DD27BF6}" styleName="Table_5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4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8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4641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Alexis – </a:t>
            </a:r>
            <a:r>
              <a:rPr lang="fr-FR" sz="11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Groupe – Alexis 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91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JB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82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JB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42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JB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18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Fatma</a:t>
            </a:r>
          </a:p>
        </p:txBody>
      </p:sp>
    </p:spTree>
    <p:extLst>
      <p:ext uri="{BB962C8B-B14F-4D97-AF65-F5344CB8AC3E}">
        <p14:creationId xmlns:p14="http://schemas.microsoft.com/office/powerpoint/2010/main" val="1665391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Fatma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25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Théodore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95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Alexis + ???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548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Alexis -&gt; Simon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551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Simon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70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Eddy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49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001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Eddy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547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Alexis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131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31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9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515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855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24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fr-FR" sz="1100" b="0" i="0" u="none" strike="noStrike" cap="none" baseline="0" dirty="0" smtClean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897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Alexis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fr-FR" sz="1100" b="0" i="0" u="none" strike="noStrike" cap="none" baseline="0" dirty="0" smtClean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471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JB (4 premiers points)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Simon (4 derniers points)</a:t>
            </a:r>
          </a:p>
        </p:txBody>
      </p:sp>
    </p:spTree>
    <p:extLst>
      <p:ext uri="{BB962C8B-B14F-4D97-AF65-F5344CB8AC3E}">
        <p14:creationId xmlns:p14="http://schemas.microsoft.com/office/powerpoint/2010/main" val="64610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Simon -&gt; Théodore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788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Théodore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24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Fatma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016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Fatma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0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2pPr>
            <a:lvl3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3pPr>
            <a:lvl4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4pPr>
            <a:lvl5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5pPr>
            <a:lvl6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6pPr>
            <a:lvl7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7pPr>
            <a:lvl8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8pPr>
            <a:lvl9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5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564042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2pPr>
            <a:lvl3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3pPr>
            <a:lvl4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4pPr>
            <a:lvl5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5pPr>
            <a:lvl6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6pPr>
            <a:lvl7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7pPr>
            <a:lvl8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8pPr>
            <a:lvl9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  <p:sp>
        <p:nvSpPr>
          <p:cNvPr id="8" name="Shape 8"/>
          <p:cNvSpPr/>
          <p:nvPr/>
        </p:nvSpPr>
        <p:spPr>
          <a:xfrm>
            <a:off x="-8600" y="-8600"/>
            <a:ext cx="9152699" cy="51600"/>
          </a:xfrm>
          <a:prstGeom prst="rect">
            <a:avLst/>
          </a:prstGeom>
          <a:solidFill>
            <a:srgbClr val="E117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6251696"/>
            <a:ext cx="9144000" cy="6115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fr" sz="30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watch everything, everywhere</a:t>
            </a:r>
          </a:p>
        </p:txBody>
      </p:sp>
      <p:sp>
        <p:nvSpPr>
          <p:cNvPr id="32" name="Shape 32"/>
          <p:cNvSpPr/>
          <p:nvPr/>
        </p:nvSpPr>
        <p:spPr>
          <a:xfrm>
            <a:off x="75" y="6136100"/>
            <a:ext cx="9144000" cy="7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75" y="6136100"/>
            <a:ext cx="9144000" cy="72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Calibri"/>
              <a:buNone/>
            </a:pPr>
            <a:r>
              <a:rPr lang="fr" sz="14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 projet réalisé par </a:t>
            </a:r>
            <a:r>
              <a:rPr lang="fr" sz="1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OPEN</a:t>
            </a:r>
            <a:r>
              <a:rPr lang="fr" sz="1400" b="1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fr" sz="1400" b="1" i="0" u="none" strike="noStrike" cap="none" baseline="0">
                <a:solidFill>
                  <a:srgbClr val="E1172C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WEB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186" y="2060625"/>
            <a:ext cx="4985774" cy="149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Ajout de vidéos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t="7161" b="13094"/>
          <a:stretch/>
        </p:blipFill>
        <p:spPr>
          <a:xfrm>
            <a:off x="5590600" y="1072962"/>
            <a:ext cx="3096200" cy="12346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600" y="4304012"/>
            <a:ext cx="3096199" cy="14810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4" name="Shape 114"/>
          <p:cNvSpPr/>
          <p:nvPr/>
        </p:nvSpPr>
        <p:spPr>
          <a:xfrm>
            <a:off x="7003700" y="2384800"/>
            <a:ext cx="270000" cy="226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117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7003700" y="4000300"/>
            <a:ext cx="270000" cy="226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117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630391"/>
            <a:ext cx="4276200" cy="4438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Interface simple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Suivi de progression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Conversion séparée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Configuration possible dès la fin de l’envoi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981" y="2779808"/>
            <a:ext cx="3132509" cy="105933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Fichiers vidéos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604800" y="1891075"/>
            <a:ext cx="1868700" cy="10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WebM, Mp4, Ogg, Avi, Wmv, Flv, 3gpp, ...</a:t>
            </a:r>
          </a:p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6604800" y="3924125"/>
            <a:ext cx="1868700" cy="10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Mp4 et Ogg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360</a:t>
            </a:r>
            <a:r>
              <a:rPr lang="fr" sz="1800" b="0" i="0" u="none" strike="noStrike" cap="none" baseline="0">
                <a:solidFill>
                  <a:srgbClr val="E1172C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480</a:t>
            </a:r>
            <a:r>
              <a:rPr lang="fr" sz="1800" b="0" i="0" u="none" strike="noStrike" cap="none" baseline="0">
                <a:solidFill>
                  <a:srgbClr val="E1172C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720</a:t>
            </a:r>
            <a:r>
              <a:rPr lang="fr" sz="1800" b="0" i="0" u="none" strike="noStrike" cap="none" baseline="0">
                <a:solidFill>
                  <a:srgbClr val="E1172C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fr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et 1080</a:t>
            </a:r>
            <a:r>
              <a:rPr lang="fr" sz="1800" b="0" i="0" u="none" strike="noStrike" cap="none" baseline="0">
                <a:solidFill>
                  <a:srgbClr val="E1172C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</a:p>
        </p:txBody>
      </p:sp>
      <p:sp>
        <p:nvSpPr>
          <p:cNvPr id="124" name="Shape 124"/>
          <p:cNvSpPr/>
          <p:nvPr/>
        </p:nvSpPr>
        <p:spPr>
          <a:xfrm>
            <a:off x="6717300" y="3079500"/>
            <a:ext cx="1643700" cy="698999"/>
          </a:xfrm>
          <a:prstGeom prst="downArrow">
            <a:avLst>
              <a:gd name="adj1" fmla="val 67117"/>
              <a:gd name="adj2" fmla="val 47102"/>
            </a:avLst>
          </a:prstGeom>
          <a:solidFill>
            <a:srgbClr val="E117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fr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MewPipe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457200" y="1612600"/>
            <a:ext cx="4711500" cy="44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Protégés au même titre que l’API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Système très évolutif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Conversion à la plus haute qualité disponible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support de formats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Paramètres des vidéos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276200" cy="4469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Édition guidée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Catégories, Tags, Description et Nom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Liste blanche pour les vidéos privées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Suppression sécurisée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Calibri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r="18284" b="14213"/>
          <a:stretch/>
        </p:blipFill>
        <p:spPr>
          <a:xfrm>
            <a:off x="5031625" y="1417637"/>
            <a:ext cx="3655175" cy="4524191"/>
          </a:xfrm>
          <a:prstGeom prst="rect">
            <a:avLst/>
          </a:prstGeom>
          <a:ln>
            <a:solidFill>
              <a:srgbClr val="939393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Recherche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57798" cy="4469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Recherche textuelle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Tri par Date, Appréciation et Vues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Pagination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Calibri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26" y="1915344"/>
            <a:ext cx="4110374" cy="3125416"/>
          </a:xfrm>
          <a:prstGeom prst="rect">
            <a:avLst/>
          </a:prstGeom>
          <a:ln>
            <a:solidFill>
              <a:srgbClr val="939393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Recommandations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826400" cy="4469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recommandations par vidéo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Calculé en arrière plan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Basées sur deux algorithmes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Intelligence Collective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Analyse des données textuelles et contextuelles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Calibri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350" y="1698150"/>
            <a:ext cx="2606448" cy="34616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accessible depuis un mobile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621775"/>
            <a:ext cx="4501499" cy="42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Interface adaptée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Navigation simple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Compatibilité vidéo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Calibri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31637"/>
          <a:stretch/>
        </p:blipFill>
        <p:spPr>
          <a:xfrm>
            <a:off x="7090675" y="1621767"/>
            <a:ext cx="1596123" cy="4352399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47360"/>
          <a:stretch/>
        </p:blipFill>
        <p:spPr>
          <a:xfrm>
            <a:off x="5084276" y="1621766"/>
            <a:ext cx="1596123" cy="4352399"/>
          </a:xfrm>
          <a:prstGeom prst="rect">
            <a:avLst/>
          </a:prstGeom>
          <a:noFill/>
          <a:ln w="12700" cap="flat" cmpd="sng">
            <a:solidFill>
              <a:srgbClr val="B7B7B7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ubTitle" idx="1"/>
          </p:nvPr>
        </p:nvSpPr>
        <p:spPr>
          <a:xfrm>
            <a:off x="223050" y="2654550"/>
            <a:ext cx="8697900" cy="15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Démonstration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216290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223050" y="2005200"/>
            <a:ext cx="8697900" cy="28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Architecture de la solution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151355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Architecture Physique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7"/>
            <a:ext cx="9144000" cy="411000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Architecture Virtuelle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3" r="1293"/>
          <a:stretch/>
        </p:blipFill>
        <p:spPr>
          <a:xfrm>
            <a:off x="457200" y="1840332"/>
            <a:ext cx="8233914" cy="324250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Plan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Notre solution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Fonctionnalités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Démonstration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Architecture de la solution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Prix de la solution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Réponses à vos questions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VOIP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632541" cy="4144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Interactive Voice Response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Appel disponible entre </a:t>
            </a:r>
            <a:r>
              <a:rPr lang="fr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départements</a:t>
            </a:r>
            <a:endParaRPr lang="fr-FR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-F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Appel possible vers les numéros Français</a:t>
            </a:r>
            <a:endParaRPr lang="fr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Client VoIP X-Lite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638" y="1600200"/>
            <a:ext cx="2687161" cy="268716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223050" y="2654550"/>
            <a:ext cx="8697900" cy="15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Prix de la solution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216290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96700" y="1193550"/>
            <a:ext cx="8390100" cy="69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Helvetica Neue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Coûts directs</a:t>
            </a:r>
          </a:p>
        </p:txBody>
      </p:sp>
      <p:graphicFrame>
        <p:nvGraphicFramePr>
          <p:cNvPr id="196" name="Shape 196"/>
          <p:cNvGraphicFramePr/>
          <p:nvPr>
            <p:extLst>
              <p:ext uri="{D42A27DB-BD31-4B8C-83A1-F6EECF244321}">
                <p14:modId xmlns:p14="http://schemas.microsoft.com/office/powerpoint/2010/main" val="3481371863"/>
              </p:ext>
            </p:extLst>
          </p:nvPr>
        </p:nvGraphicFramePr>
        <p:xfrm>
          <a:off x="622900" y="1935400"/>
          <a:ext cx="7214950" cy="3169679"/>
        </p:xfrm>
        <a:graphic>
          <a:graphicData uri="http://schemas.openxmlformats.org/drawingml/2006/table">
            <a:tbl>
              <a:tblPr>
                <a:noFill/>
                <a:tableStyleId>{A86B5F32-164B-4128-9732-D738B8BDEC99}</a:tableStyleId>
              </a:tblPr>
              <a:tblGrid>
                <a:gridCol w="1885575"/>
                <a:gridCol w="2121450"/>
                <a:gridCol w="1668850"/>
                <a:gridCol w="153907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Coût horaire avec charges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Heures travaillées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Total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Fatma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YILMAZ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42,00 €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190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 7 980,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Eddy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HUYNH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45,00 €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210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9 450, 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Simon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QUINQUIS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45,00 €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210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9 450, 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Jean-Baptiste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EVIEUX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45,00 €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300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13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500,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Théodore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CHOLIN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42,00 €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200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8 526,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Alexis </a:t>
                      </a:r>
                      <a:r>
                        <a:rPr lang="fr" sz="1400" b="1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CHEVALIER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46,50 €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350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16 275, 50 €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Total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des H.T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u="none" strike="noStrike" cap="none" baseline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u="none" strike="noStrike" cap="none" baseline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65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055, 50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7" name="Shape 197"/>
          <p:cNvGraphicFramePr/>
          <p:nvPr>
            <p:extLst>
              <p:ext uri="{D42A27DB-BD31-4B8C-83A1-F6EECF244321}">
                <p14:modId xmlns:p14="http://schemas.microsoft.com/office/powerpoint/2010/main" val="2915815146"/>
              </p:ext>
            </p:extLst>
          </p:nvPr>
        </p:nvGraphicFramePr>
        <p:xfrm>
          <a:off x="635650" y="5219700"/>
          <a:ext cx="7220975" cy="396209"/>
        </p:xfrm>
        <a:graphic>
          <a:graphicData uri="http://schemas.openxmlformats.org/drawingml/2006/table">
            <a:tbl>
              <a:tblPr>
                <a:noFill/>
                <a:tableStyleId>{7096DF7E-D35F-474C-829C-57874411BA62}</a:tableStyleId>
              </a:tblPr>
              <a:tblGrid>
                <a:gridCol w="5397200"/>
                <a:gridCol w="182377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b="1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Environnement de test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10 000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, 00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8" name="Shape 198"/>
          <p:cNvGraphicFramePr/>
          <p:nvPr>
            <p:extLst>
              <p:ext uri="{D42A27DB-BD31-4B8C-83A1-F6EECF244321}">
                <p14:modId xmlns:p14="http://schemas.microsoft.com/office/powerpoint/2010/main" val="1746156811"/>
              </p:ext>
            </p:extLst>
          </p:nvPr>
        </p:nvGraphicFramePr>
        <p:xfrm>
          <a:off x="635675" y="5753100"/>
          <a:ext cx="7214750" cy="396209"/>
        </p:xfrm>
        <a:graphic>
          <a:graphicData uri="http://schemas.openxmlformats.org/drawingml/2006/table">
            <a:tbl>
              <a:tblPr>
                <a:noFill/>
                <a:tableStyleId>{B5DD2D84-B17E-4EF1-BCAE-E1CF5C36881D}</a:tableStyleId>
              </a:tblPr>
              <a:tblGrid>
                <a:gridCol w="5388125"/>
                <a:gridCol w="18266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Total coûts directs H.T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75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055, </a:t>
                      </a:r>
                      <a:r>
                        <a:rPr lang="fr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5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Chiffrage détaillé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Shape 204"/>
          <p:cNvGraphicFramePr/>
          <p:nvPr/>
        </p:nvGraphicFramePr>
        <p:xfrm>
          <a:off x="652900" y="1574125"/>
          <a:ext cx="7251025" cy="792419"/>
        </p:xfrm>
        <a:graphic>
          <a:graphicData uri="http://schemas.openxmlformats.org/drawingml/2006/table">
            <a:tbl>
              <a:tblPr>
                <a:noFill/>
                <a:tableStyleId>{21BC1721-35F3-4EEA-81F5-A73882D98F78}</a:tableStyleId>
              </a:tblPr>
              <a:tblGrid>
                <a:gridCol w="5364075"/>
                <a:gridCol w="1886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Frais de fonctionnement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6 000, 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Total coûts indirects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6 000, 00 €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5" name="Shape 205"/>
          <p:cNvGraphicFramePr/>
          <p:nvPr>
            <p:extLst>
              <p:ext uri="{D42A27DB-BD31-4B8C-83A1-F6EECF244321}">
                <p14:modId xmlns:p14="http://schemas.microsoft.com/office/powerpoint/2010/main" val="2690211029"/>
              </p:ext>
            </p:extLst>
          </p:nvPr>
        </p:nvGraphicFramePr>
        <p:xfrm>
          <a:off x="647700" y="2628900"/>
          <a:ext cx="7263675" cy="396209"/>
        </p:xfrm>
        <a:graphic>
          <a:graphicData uri="http://schemas.openxmlformats.org/drawingml/2006/table">
            <a:tbl>
              <a:tblPr>
                <a:noFill/>
                <a:tableStyleId>{93AEED96-C94F-4152-9DCA-866E949B7764}</a:tableStyleId>
              </a:tblPr>
              <a:tblGrid>
                <a:gridCol w="5394425"/>
                <a:gridCol w="18692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Sous total hors taxes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81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055, </a:t>
                      </a:r>
                      <a:r>
                        <a:rPr lang="fr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5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0 €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Shape 206"/>
          <p:cNvGraphicFramePr/>
          <p:nvPr>
            <p:extLst>
              <p:ext uri="{D42A27DB-BD31-4B8C-83A1-F6EECF244321}">
                <p14:modId xmlns:p14="http://schemas.microsoft.com/office/powerpoint/2010/main" val="1101790178"/>
              </p:ext>
            </p:extLst>
          </p:nvPr>
        </p:nvGraphicFramePr>
        <p:xfrm>
          <a:off x="647700" y="4152900"/>
          <a:ext cx="7239000" cy="792419"/>
        </p:xfrm>
        <a:graphic>
          <a:graphicData uri="http://schemas.openxmlformats.org/drawingml/2006/table">
            <a:tbl>
              <a:tblPr>
                <a:noFill/>
                <a:tableStyleId>{09C7B936-74EE-4C9A-B5E5-0E474DD27BF6}</a:tableStyleId>
              </a:tblPr>
              <a:tblGrid>
                <a:gridCol w="5376100"/>
                <a:gridCol w="18629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Marg</a:t>
                      </a:r>
                      <a:r>
                        <a:rPr lang="fr-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e</a:t>
                      </a:r>
                      <a:endParaRPr lang="fr" sz="1400" u="none" strike="noStrike" cap="none" baseline="0" dirty="0">
                        <a:latin typeface="Calibri"/>
                        <a:ea typeface="Calibri"/>
                        <a:cs typeface="Calibri"/>
                        <a:sym typeface="Calibri"/>
                        <a:rtl val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32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422,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2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0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Total hors taxes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113 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477, </a:t>
                      </a:r>
                      <a:r>
                        <a:rPr lang="fr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70</a:t>
                      </a:r>
                      <a:r>
                        <a:rPr lang="fr" sz="1400" u="none" strike="noStrike" cap="none" baseline="0" dirty="0" smtClean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 </a:t>
                      </a:r>
                      <a:r>
                        <a:rPr lang="fr" sz="1400" u="none" strike="noStrike" cap="none" baseline="0" dirty="0">
                          <a:latin typeface="Calibri"/>
                          <a:ea typeface="Calibri"/>
                          <a:cs typeface="Calibri"/>
                          <a:sym typeface="Calibri"/>
                          <a:rtl val="0"/>
                        </a:rPr>
                        <a:t>€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11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7" name="Shape 207"/>
          <p:cNvSpPr txBox="1"/>
          <p:nvPr/>
        </p:nvSpPr>
        <p:spPr>
          <a:xfrm>
            <a:off x="376950" y="667500"/>
            <a:ext cx="8390100" cy="69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Helvetica Neue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Coûts indirects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6950" y="3291275"/>
            <a:ext cx="8390100" cy="69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Helvetica Neue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Total hors taxes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76950" y="5247425"/>
            <a:ext cx="8390100" cy="69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Helvetica Neue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 dès aujourd’hui 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6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25000"/>
              <a:buFont typeface="Calibri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Durée : 7h par jour, sur 4 jours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25000"/>
              <a:buFont typeface="Calibri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Prix à l’heure : 100€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25000"/>
              <a:buFont typeface="Calibri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Total hors taxes : 2 800€ par personne</a:t>
            </a:r>
          </a:p>
          <a:p>
            <a:pPr marR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25000"/>
              <a:buFont typeface="Calibri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Contrat de maintenance possible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Font typeface="Calibri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Formations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5985600"/>
            <a:ext cx="9144000" cy="87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685775" y="721075"/>
            <a:ext cx="36993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30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Centré sur l’utilisateur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5800" y="4543475"/>
            <a:ext cx="50244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Extensible et évolutif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28675" y="1688411"/>
            <a:ext cx="54705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API Ouverte aux développeurs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1792875" y="5588100"/>
            <a:ext cx="66654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30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Infrastructure solide et performante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5323" y="2783811"/>
            <a:ext cx="4553349" cy="136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223050" y="2005200"/>
            <a:ext cx="8697900" cy="28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Réponse à vos questions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151355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23050" y="2654550"/>
            <a:ext cx="8697900" cy="15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Notre solution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216290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1936" y="3456800"/>
            <a:ext cx="1235901" cy="7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5211" y="4562025"/>
            <a:ext cx="769349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162" y="2272523"/>
            <a:ext cx="927450" cy="9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210" y="3393050"/>
            <a:ext cx="769349" cy="7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75220" y="2351575"/>
            <a:ext cx="769349" cy="7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214" y="4564425"/>
            <a:ext cx="769349" cy="7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Acteurs existants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71600" y="1646125"/>
            <a:ext cx="17166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Vidéos courtes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(Réseaux sociaux)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6925400" y="1646125"/>
            <a:ext cx="18690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Vidéos longues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(Hébergement vidéo)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48612" y="4770900"/>
            <a:ext cx="769349" cy="7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8562" y="4770900"/>
            <a:ext cx="769349" cy="7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443762" y="4034600"/>
            <a:ext cx="18690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Diffusion temps réel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fr" sz="15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(Réseaux sociaux)</a:t>
            </a:r>
          </a:p>
        </p:txBody>
      </p:sp>
      <p:cxnSp>
        <p:nvCxnSpPr>
          <p:cNvPr id="63" name="Shape 63"/>
          <p:cNvCxnSpPr>
            <a:endCxn id="58" idx="3"/>
          </p:cNvCxnSpPr>
          <p:nvPr/>
        </p:nvCxnSpPr>
        <p:spPr>
          <a:xfrm rot="10800000">
            <a:off x="1988200" y="1864075"/>
            <a:ext cx="865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64" name="Shape 64"/>
          <p:cNvCxnSpPr>
            <a:endCxn id="59" idx="1"/>
          </p:cNvCxnSpPr>
          <p:nvPr/>
        </p:nvCxnSpPr>
        <p:spPr>
          <a:xfrm>
            <a:off x="6059899" y="1864075"/>
            <a:ext cx="865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65" name="Shape 6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4719" y="1462700"/>
            <a:ext cx="2959499" cy="8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Choix techniques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Microsoft .NET (ASP &amp; ConsoleApp)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SQL Server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MongoDB/GridFS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RabbitMQ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Windows Server 2012 R2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VMware vSphere 6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Asterisk</a:t>
            </a:r>
            <a:endParaRPr lang="fr-FR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-F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</a:t>
            </a:r>
            <a:r>
              <a:rPr lang="fr-FR" sz="2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</a:t>
            </a:r>
            <a:endParaRPr lang="fr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20147" t="37565" r="20385" b="36198"/>
          <a:stretch/>
        </p:blipFill>
        <p:spPr>
          <a:xfrm>
            <a:off x="7137025" y="1800100"/>
            <a:ext cx="1510499" cy="4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27598" t="29718" r="23975" b="33288"/>
          <a:stretch/>
        </p:blipFill>
        <p:spPr>
          <a:xfrm>
            <a:off x="7067910" y="2393611"/>
            <a:ext cx="1579604" cy="44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13707" t="22580" r="13916" b="27480"/>
          <a:stretch/>
        </p:blipFill>
        <p:spPr>
          <a:xfrm>
            <a:off x="7229564" y="2987111"/>
            <a:ext cx="1412396" cy="44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9350" y="3580614"/>
            <a:ext cx="1658175" cy="28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1414" y="4011350"/>
            <a:ext cx="2456117" cy="4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15146" y="4624175"/>
            <a:ext cx="1726839" cy="2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89350" y="5074225"/>
            <a:ext cx="1658173" cy="42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288" y="5573889"/>
            <a:ext cx="399816" cy="3998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23050" y="2654550"/>
            <a:ext cx="8697900" cy="15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7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Fonctionnalités</a:t>
            </a: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900" y="2162900"/>
            <a:ext cx="1216200" cy="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Lecture vidéo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96286" cy="44993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Large support (HTML5/Flash)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Choix de qualité (360p, 480p, 720p et 1080p)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Système de ‘Like/Dislike’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Intégration possible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t="-251" r="18346" b="26540"/>
          <a:stretch/>
        </p:blipFill>
        <p:spPr>
          <a:xfrm>
            <a:off x="5213819" y="1608557"/>
            <a:ext cx="3472981" cy="4046057"/>
          </a:xfrm>
          <a:prstGeom prst="rect">
            <a:avLst/>
          </a:prstGeom>
          <a:ln>
            <a:solidFill>
              <a:srgbClr val="939393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Identification 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595887"/>
            <a:ext cx="4326899" cy="4473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Compte classique, ‘social’ ou</a:t>
            </a:r>
            <a:r>
              <a:rPr lang="f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f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OpenID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Protocole OAuth2.0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Ouverture aux développeurs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7" t="9175" r="28868" b="25880"/>
          <a:stretch/>
        </p:blipFill>
        <p:spPr>
          <a:xfrm>
            <a:off x="4931599" y="2340260"/>
            <a:ext cx="3755201" cy="2913227"/>
          </a:xfrm>
          <a:prstGeom prst="rect">
            <a:avLst/>
          </a:prstGeom>
          <a:ln>
            <a:solidFill>
              <a:srgbClr val="939393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" sz="36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Gestion du compte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276200" cy="4395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Récupération de mot de passe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Suppression de compte sé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</a:t>
            </a: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urisée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E1172C"/>
              </a:buClr>
              <a:buSzPct val="100000"/>
              <a:buFont typeface="Arial"/>
              <a:buChar char="●"/>
            </a:pPr>
            <a:r>
              <a:rPr lang="fr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Non disponible sur l’API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5" t="9363" r="29152" b="55162"/>
          <a:stretch/>
        </p:blipFill>
        <p:spPr>
          <a:xfrm>
            <a:off x="4580799" y="2918266"/>
            <a:ext cx="4106001" cy="1759715"/>
          </a:xfrm>
          <a:prstGeom prst="rect">
            <a:avLst/>
          </a:prstGeom>
          <a:ln>
            <a:solidFill>
              <a:srgbClr val="939393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WPIP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523</Words>
  <Application>Microsoft Office PowerPoint</Application>
  <PresentationFormat>Affichage à l'écran (4:3)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Helvetica Neue</vt:lpstr>
      <vt:lpstr>MEWPIPE</vt:lpstr>
      <vt:lpstr>Présentation PowerPoint</vt:lpstr>
      <vt:lpstr>Plan</vt:lpstr>
      <vt:lpstr>Présentation PowerPoint</vt:lpstr>
      <vt:lpstr>Acteurs existants</vt:lpstr>
      <vt:lpstr>Choix techniques</vt:lpstr>
      <vt:lpstr>Présentation PowerPoint</vt:lpstr>
      <vt:lpstr>Lecture vidéo</vt:lpstr>
      <vt:lpstr>Identification </vt:lpstr>
      <vt:lpstr>Gestion du compte</vt:lpstr>
      <vt:lpstr>Ajout de vidéos</vt:lpstr>
      <vt:lpstr>Fichiers vidéos</vt:lpstr>
      <vt:lpstr>Paramètres des vidéos</vt:lpstr>
      <vt:lpstr>Recherche</vt:lpstr>
      <vt:lpstr>Recommandations</vt:lpstr>
      <vt:lpstr>Site accessible depuis un mobile</vt:lpstr>
      <vt:lpstr>Présentation PowerPoint</vt:lpstr>
      <vt:lpstr>Présentation PowerPoint</vt:lpstr>
      <vt:lpstr>Architecture Physique</vt:lpstr>
      <vt:lpstr>Architecture Virtuelle</vt:lpstr>
      <vt:lpstr>VOIP</vt:lpstr>
      <vt:lpstr>Présentation PowerPoint</vt:lpstr>
      <vt:lpstr>Chiffrage détaillé</vt:lpstr>
      <vt:lpstr>Présentation PowerPoint</vt:lpstr>
      <vt:lpstr>Formations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Alexis Chevalier</cp:lastModifiedBy>
  <cp:revision>17</cp:revision>
  <dcterms:modified xsi:type="dcterms:W3CDTF">2016-07-10T11:56:18Z</dcterms:modified>
</cp:coreProperties>
</file>